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3665"/>
    <a:srgbClr val="E974EC"/>
    <a:srgbClr val="EE9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00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62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001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262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819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434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77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60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276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5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204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4FEAD-6019-4A7C-916A-7F35B4EE8016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F8A8-BF4B-4935-9D79-0B4767685D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599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9690" y="30083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COVID-19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 και λειτουργία σχολείου:</a:t>
            </a:r>
            <a:b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5300" b="1" dirty="0" smtClean="0">
                <a:solidFill>
                  <a:schemeClr val="accent4">
                    <a:lumMod val="75000"/>
                  </a:schemeClr>
                </a:solidFill>
              </a:rPr>
              <a:t>ενημέρωση γονέων/κηδεμόνων</a:t>
            </a:r>
            <a:endParaRPr lang="el-GR" sz="53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9231" y="5824733"/>
            <a:ext cx="9144000" cy="1655762"/>
          </a:xfrm>
        </p:spPr>
        <p:txBody>
          <a:bodyPr/>
          <a:lstStyle/>
          <a:p>
            <a:r>
              <a:rPr lang="el-GR" dirty="0" smtClean="0"/>
              <a:t>      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ΡΑΛΛΕΙΟ ΓΥΜΝΑΣΙΟ ΘΗΛΕΩΝ ΠΕΙΡΑΙΑ</a:t>
            </a:r>
            <a:endParaRPr lang="el-GR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49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74" y="0"/>
            <a:ext cx="10515600" cy="1325563"/>
          </a:xfrm>
        </p:spPr>
        <p:txBody>
          <a:bodyPr/>
          <a:lstStyle/>
          <a:p>
            <a:r>
              <a:rPr lang="el-GR" dirty="0" smtClean="0"/>
              <a:t>             τι ισχύει για τις στενές επαφές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0714"/>
            <a:ext cx="12191999" cy="5637286"/>
          </a:xfrm>
        </p:spPr>
        <p:txBody>
          <a:bodyPr/>
          <a:lstStyle/>
          <a:p>
            <a:r>
              <a:rPr lang="el-GR" dirty="0" smtClean="0"/>
              <a:t>  Προσέρχονται κανονικά στο σχολείο (συνεχίζουν τις δραστηριότητές τους, χωρίς &lt;&lt;καραντίνα&gt;&gt;)</a:t>
            </a:r>
          </a:p>
          <a:p>
            <a:r>
              <a:rPr lang="el-GR" dirty="0" smtClean="0"/>
              <a:t>Με τις εξής αλλαγές στη διενέργεια των διαγνωστικών ελέγχων για                 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                         </a:t>
            </a:r>
            <a:r>
              <a:rPr lang="el-GR" b="1" dirty="0" smtClean="0"/>
              <a:t>μία εβδομάδα</a:t>
            </a:r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/>
          </a:p>
        </p:txBody>
      </p:sp>
      <p:sp>
        <p:nvSpPr>
          <p:cNvPr id="4" name="Rectangle 3"/>
          <p:cNvSpPr/>
          <p:nvPr/>
        </p:nvSpPr>
        <p:spPr>
          <a:xfrm>
            <a:off x="211015" y="3249637"/>
            <a:ext cx="5655213" cy="3488788"/>
          </a:xfrm>
          <a:prstGeom prst="rect">
            <a:avLst/>
          </a:prstGeom>
          <a:noFill/>
          <a:ln w="76200">
            <a:solidFill>
              <a:srgbClr val="FA36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solidFill>
                <a:srgbClr val="C00000"/>
              </a:solidFill>
            </a:endParaRPr>
          </a:p>
          <a:p>
            <a:pPr algn="ctr"/>
            <a:endParaRPr lang="el-GR" b="1" dirty="0">
              <a:solidFill>
                <a:srgbClr val="C00000"/>
              </a:solidFill>
            </a:endParaRPr>
          </a:p>
          <a:p>
            <a:pPr algn="ctr"/>
            <a:endParaRPr lang="el-GR" b="1" dirty="0" smtClean="0">
              <a:solidFill>
                <a:srgbClr val="C00000"/>
              </a:solidFill>
            </a:endParaRPr>
          </a:p>
          <a:p>
            <a:pPr algn="ctr"/>
            <a:endParaRPr lang="el-GR" b="1" dirty="0">
              <a:solidFill>
                <a:srgbClr val="C00000"/>
              </a:solidFill>
            </a:endParaRPr>
          </a:p>
          <a:p>
            <a:pPr algn="ctr"/>
            <a:endParaRPr lang="el-GR" b="1" dirty="0" smtClean="0">
              <a:solidFill>
                <a:srgbClr val="C00000"/>
              </a:solidFill>
            </a:endParaRPr>
          </a:p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/>
            <a:endParaRPr lang="en-US" b="1" dirty="0">
              <a:solidFill>
                <a:srgbClr val="C00000"/>
              </a:solidFill>
            </a:endParaRPr>
          </a:p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/>
            <a:endParaRPr lang="el-GR" b="1" dirty="0" smtClean="0">
              <a:solidFill>
                <a:srgbClr val="C00000"/>
              </a:solidFill>
            </a:endParaRPr>
          </a:p>
          <a:p>
            <a:pPr algn="ctr"/>
            <a:endParaRPr lang="el-GR" b="1" dirty="0">
              <a:solidFill>
                <a:srgbClr val="C00000"/>
              </a:solidFill>
            </a:endParaRPr>
          </a:p>
          <a:p>
            <a:pPr algn="ctr"/>
            <a:endParaRPr lang="el-GR" b="1" dirty="0" smtClean="0">
              <a:solidFill>
                <a:srgbClr val="C00000"/>
              </a:solidFill>
            </a:endParaRPr>
          </a:p>
          <a:p>
            <a:pPr algn="ctr"/>
            <a:endParaRPr lang="el-GR" b="1" dirty="0">
              <a:solidFill>
                <a:srgbClr val="C00000"/>
              </a:solidFill>
            </a:endParaRPr>
          </a:p>
          <a:p>
            <a:pPr algn="ctr"/>
            <a:endParaRPr lang="el-GR" b="1" dirty="0" smtClean="0">
              <a:solidFill>
                <a:srgbClr val="C00000"/>
              </a:solidFill>
            </a:endParaRPr>
          </a:p>
          <a:p>
            <a:pPr algn="ctr"/>
            <a:endParaRPr lang="el-GR" sz="2400" b="1" dirty="0" smtClean="0">
              <a:solidFill>
                <a:srgbClr val="C00000"/>
              </a:solidFill>
            </a:endParaRPr>
          </a:p>
          <a:p>
            <a:pPr algn="ctr"/>
            <a:r>
              <a:rPr lang="el-GR" sz="2400" b="1" dirty="0" smtClean="0">
                <a:solidFill>
                  <a:srgbClr val="C00000"/>
                </a:solidFill>
              </a:rPr>
              <a:t>ΑΝΕΜΒΟΛΙΑΣΤΕΣ ΜΑΘΗΤΡΙΕΣ</a:t>
            </a:r>
          </a:p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Rapid test</a:t>
            </a:r>
            <a:r>
              <a:rPr lang="el-GR" sz="2000" b="1" dirty="0" smtClean="0">
                <a:solidFill>
                  <a:srgbClr val="0070C0"/>
                </a:solidFill>
              </a:rPr>
              <a:t>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algn="ctr"/>
            <a:r>
              <a:rPr lang="el-GR" sz="2000" b="1" dirty="0" smtClean="0">
                <a:solidFill>
                  <a:srgbClr val="C00000"/>
                </a:solidFill>
              </a:rPr>
              <a:t>Ημέρες:        </a:t>
            </a:r>
            <a:r>
              <a:rPr lang="el-GR" sz="2000" b="1" dirty="0" smtClean="0">
                <a:solidFill>
                  <a:srgbClr val="0070C0"/>
                </a:solidFill>
              </a:rPr>
              <a:t>1</a:t>
            </a:r>
            <a:r>
              <a:rPr lang="el-GR" sz="2000" b="1" dirty="0" smtClean="0">
                <a:solidFill>
                  <a:srgbClr val="C00000"/>
                </a:solidFill>
              </a:rPr>
              <a:t>      και       </a:t>
            </a:r>
            <a:r>
              <a:rPr lang="el-GR" sz="2000" b="1" dirty="0" smtClean="0">
                <a:solidFill>
                  <a:srgbClr val="0070C0"/>
                </a:solidFill>
              </a:rPr>
              <a:t>7</a:t>
            </a:r>
            <a:r>
              <a:rPr lang="el-GR" sz="2000" b="1" dirty="0" smtClean="0">
                <a:solidFill>
                  <a:srgbClr val="C00000"/>
                </a:solidFill>
              </a:rPr>
              <a:t> 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algn="ctr"/>
            <a:endParaRPr lang="en-US" sz="20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Self test</a:t>
            </a:r>
            <a:endParaRPr lang="el-GR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l-GR" sz="2000" b="1" dirty="0" smtClean="0">
                <a:solidFill>
                  <a:srgbClr val="C00000"/>
                </a:solidFill>
              </a:rPr>
              <a:t>Ημέρες:      </a:t>
            </a:r>
            <a:r>
              <a:rPr lang="el-GR" sz="2000" b="1" dirty="0" smtClean="0">
                <a:solidFill>
                  <a:schemeClr val="accent3">
                    <a:lumMod val="50000"/>
                  </a:schemeClr>
                </a:solidFill>
              </a:rPr>
              <a:t>3   </a:t>
            </a:r>
            <a:r>
              <a:rPr lang="el-GR" sz="2000" b="1" dirty="0" smtClean="0">
                <a:solidFill>
                  <a:srgbClr val="C00000"/>
                </a:solidFill>
              </a:rPr>
              <a:t>  και     </a:t>
            </a:r>
            <a:r>
              <a:rPr lang="el-GR" sz="2000" b="1" dirty="0" smtClean="0">
                <a:solidFill>
                  <a:schemeClr val="accent3">
                    <a:lumMod val="50000"/>
                  </a:schemeClr>
                </a:solidFill>
              </a:rPr>
              <a:t>5</a:t>
            </a:r>
          </a:p>
          <a:p>
            <a:pPr algn="ctr"/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l-G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b="1" dirty="0" smtClean="0">
                <a:solidFill>
                  <a:schemeClr val="accent3">
                    <a:lumMod val="50000"/>
                  </a:schemeClr>
                </a:solidFill>
              </a:rPr>
              <a:t>Ημέρα 0: η ημέρα της τελευταίας επαφής με το κρούσμα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b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l-GR" b="1" dirty="0" smtClean="0">
              <a:solidFill>
                <a:srgbClr val="C00000"/>
              </a:solidFill>
            </a:endParaRP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endParaRPr lang="el-GR" dirty="0" smtClean="0">
              <a:solidFill>
                <a:srgbClr val="C00000"/>
              </a:solidFill>
            </a:endParaRP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endParaRPr lang="el-GR" dirty="0" smtClean="0">
              <a:solidFill>
                <a:srgbClr val="C00000"/>
              </a:solidFill>
            </a:endParaRP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endParaRPr lang="el-GR" dirty="0" smtClean="0">
              <a:solidFill>
                <a:srgbClr val="C00000"/>
              </a:solidFill>
            </a:endParaRP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endParaRPr lang="el-GR" dirty="0" smtClean="0">
              <a:solidFill>
                <a:srgbClr val="C00000"/>
              </a:solidFill>
            </a:endParaRP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endParaRPr lang="el-GR" dirty="0" smtClean="0">
              <a:solidFill>
                <a:srgbClr val="C00000"/>
              </a:solidFill>
            </a:endParaRPr>
          </a:p>
          <a:p>
            <a:pPr algn="ctr"/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58597" y="3277772"/>
            <a:ext cx="5683348" cy="339031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 smtClean="0">
              <a:solidFill>
                <a:srgbClr val="00B050"/>
              </a:solidFill>
            </a:endParaRPr>
          </a:p>
          <a:p>
            <a:pPr algn="ctr"/>
            <a:endParaRPr lang="el-GR" b="1" dirty="0" smtClean="0">
              <a:solidFill>
                <a:srgbClr val="00B050"/>
              </a:solidFill>
            </a:endParaRPr>
          </a:p>
          <a:p>
            <a:pPr algn="ctr"/>
            <a:endParaRPr lang="el-GR" b="1" dirty="0">
              <a:solidFill>
                <a:srgbClr val="00B050"/>
              </a:solidFill>
            </a:endParaRPr>
          </a:p>
          <a:p>
            <a:pPr algn="ctr"/>
            <a:endParaRPr lang="el-GR" b="1" dirty="0" smtClean="0">
              <a:solidFill>
                <a:srgbClr val="00B050"/>
              </a:solidFill>
            </a:endParaRPr>
          </a:p>
          <a:p>
            <a:pPr algn="ctr"/>
            <a:endParaRPr lang="el-GR" b="1" dirty="0">
              <a:solidFill>
                <a:srgbClr val="00B050"/>
              </a:solidFill>
            </a:endParaRPr>
          </a:p>
          <a:p>
            <a:pPr algn="ctr"/>
            <a:endParaRPr lang="el-GR" b="1" dirty="0" smtClean="0">
              <a:solidFill>
                <a:srgbClr val="00B050"/>
              </a:solidFill>
            </a:endParaRPr>
          </a:p>
          <a:p>
            <a:pPr algn="ctr"/>
            <a:endParaRPr lang="el-GR" b="1" dirty="0">
              <a:solidFill>
                <a:srgbClr val="00B050"/>
              </a:solidFill>
            </a:endParaRPr>
          </a:p>
          <a:p>
            <a:pPr algn="ctr"/>
            <a:endParaRPr lang="el-GR" b="1" dirty="0" smtClean="0">
              <a:solidFill>
                <a:srgbClr val="00B050"/>
              </a:solidFill>
            </a:endParaRPr>
          </a:p>
          <a:p>
            <a:pPr algn="ctr"/>
            <a:r>
              <a:rPr lang="el-GR" sz="2400" b="1" dirty="0" smtClean="0">
                <a:solidFill>
                  <a:srgbClr val="00B050"/>
                </a:solidFill>
              </a:rPr>
              <a:t>ΠΛΗΡΩΣ ΕΜΒΟΛΙΑΣΜΕΝΕΣ / ΝΟΣΗΣΗ ΤΕΛΕΥΤΑΙΟΥ 6μήνου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algn="ctr"/>
            <a:endParaRPr lang="el-GR" b="1" dirty="0" smtClean="0">
              <a:solidFill>
                <a:srgbClr val="00B050"/>
              </a:solidFill>
            </a:endParaRPr>
          </a:p>
          <a:p>
            <a:pPr algn="ctr"/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Self test</a:t>
            </a:r>
            <a:endParaRPr lang="el-GR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l-GR" sz="2400" b="1" dirty="0" smtClean="0">
                <a:solidFill>
                  <a:srgbClr val="00B050"/>
                </a:solidFill>
              </a:rPr>
              <a:t>Ημέρες: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        1    </a:t>
            </a:r>
            <a:r>
              <a:rPr lang="el-GR" sz="2400" b="1" dirty="0" smtClean="0">
                <a:solidFill>
                  <a:srgbClr val="00B050"/>
                </a:solidFill>
              </a:rPr>
              <a:t>και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     7</a:t>
            </a:r>
          </a:p>
          <a:p>
            <a:pPr algn="ctr"/>
            <a:endParaRPr lang="el-GR" b="1" dirty="0">
              <a:solidFill>
                <a:srgbClr val="00B050"/>
              </a:solidFill>
            </a:endParaRPr>
          </a:p>
          <a:p>
            <a:pPr algn="ctr"/>
            <a:endParaRPr lang="el-GR" b="1" dirty="0" smtClean="0">
              <a:solidFill>
                <a:srgbClr val="00B050"/>
              </a:solidFill>
            </a:endParaRPr>
          </a:p>
          <a:p>
            <a:pPr algn="ctr"/>
            <a:endParaRPr lang="el-GR" b="1" dirty="0">
              <a:solidFill>
                <a:srgbClr val="00B050"/>
              </a:solidFill>
            </a:endParaRPr>
          </a:p>
          <a:p>
            <a:pPr algn="ctr"/>
            <a:endParaRPr lang="el-GR" dirty="0" smtClean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 smtClean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 smtClean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 smtClean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 smtClean="0">
              <a:solidFill>
                <a:srgbClr val="00B050"/>
              </a:solidFill>
            </a:endParaRP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 </a:t>
            </a:r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32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Σχετικά με τα </a:t>
            </a:r>
            <a:r>
              <a:rPr lang="en-US" dirty="0" smtClean="0"/>
              <a:t>Rapid test……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Τις μέρες που οι ανεμβολίαστες μαθήτριες μεταβαίνουν στις δομές υγείας για το </a:t>
            </a:r>
            <a:r>
              <a:rPr lang="en-US" dirty="0" smtClean="0"/>
              <a:t>rapid test, </a:t>
            </a:r>
            <a:r>
              <a:rPr lang="el-GR" dirty="0" smtClean="0"/>
              <a:t>οι </a:t>
            </a:r>
            <a:r>
              <a:rPr lang="el-GR" i="1" u="sng" dirty="0" smtClean="0"/>
              <a:t>απουσίες</a:t>
            </a:r>
            <a:r>
              <a:rPr lang="el-GR" dirty="0" smtClean="0"/>
              <a:t> καταχωρίζονται αλλά </a:t>
            </a:r>
            <a:r>
              <a:rPr lang="el-GR" i="1" u="sng" dirty="0" smtClean="0"/>
              <a:t>δεν προσμετρώνται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Οι μαθήτριες ζητούν από το σχολείο </a:t>
            </a:r>
            <a:r>
              <a:rPr lang="el-GR" i="1" u="sng" dirty="0" smtClean="0"/>
              <a:t>βεβαίωση</a:t>
            </a:r>
            <a:r>
              <a:rPr lang="el-GR" dirty="0" smtClean="0"/>
              <a:t> ότι αποτελούν στενή επαφή και επιδεικνύουν τη βεβαίωση στις δομές υγείας.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18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Μία ειδική κατηγορία.......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                             </a:t>
            </a:r>
            <a:r>
              <a:rPr lang="el-GR" b="1" dirty="0" smtClean="0"/>
              <a:t>ΣΤΕΝΗ ΕΠΑΦΗ – ΚΟΝΤΙΝΗ ΘΕΣΗ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Προσέρχονται </a:t>
            </a:r>
            <a:r>
              <a:rPr lang="el-GR" dirty="0"/>
              <a:t>κανονικά στο σχολείο (συνεχίζουν τις δραστηριότητές τους, χωρίς &lt;&lt;καραντίνα&gt;&gt;)</a:t>
            </a:r>
          </a:p>
          <a:p>
            <a:r>
              <a:rPr lang="el-GR" dirty="0"/>
              <a:t>Με τις εξής αλλαγές στη διενέργεια των διαγνωστικών ελέγχων για                     </a:t>
            </a:r>
          </a:p>
          <a:p>
            <a:pPr marL="0" indent="0">
              <a:buNone/>
            </a:pPr>
            <a:r>
              <a:rPr lang="el-GR" dirty="0"/>
              <a:t>                                           </a:t>
            </a:r>
            <a:r>
              <a:rPr lang="el-GR" dirty="0" smtClean="0"/>
              <a:t> </a:t>
            </a:r>
            <a:r>
              <a:rPr lang="el-GR" b="1" dirty="0"/>
              <a:t>μία εβδομάδα</a:t>
            </a:r>
          </a:p>
          <a:p>
            <a:pPr marL="0" indent="0">
              <a:buNone/>
            </a:pPr>
            <a:endParaRPr lang="el-GR" b="1" dirty="0"/>
          </a:p>
        </p:txBody>
      </p:sp>
      <p:sp>
        <p:nvSpPr>
          <p:cNvPr id="4" name="Flowchart: Punched Tape 3"/>
          <p:cNvSpPr/>
          <p:nvPr/>
        </p:nvSpPr>
        <p:spPr>
          <a:xfrm>
            <a:off x="1920240" y="2388870"/>
            <a:ext cx="7189470" cy="140589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Έτσι χαρακτηρίζονται οι μαθήτριες που κάθονται </a:t>
            </a:r>
            <a:r>
              <a:rPr lang="el-GR" b="1" u="sng" dirty="0" smtClean="0">
                <a:solidFill>
                  <a:srgbClr val="FF0000"/>
                </a:solidFill>
              </a:rPr>
              <a:t>πολύ κοντά </a:t>
            </a:r>
            <a:r>
              <a:rPr lang="el-GR" b="1" dirty="0" smtClean="0">
                <a:solidFill>
                  <a:srgbClr val="FF0000"/>
                </a:solidFill>
              </a:rPr>
              <a:t>σε επιβεβαιωμένο κρούσμα είτε εντός της τάξης είτε εντός του πούλμαν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6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                   </a:t>
            </a:r>
            <a:br>
              <a:rPr lang="el-GR" dirty="0" smtClean="0"/>
            </a:br>
            <a:r>
              <a:rPr lang="el-GR" dirty="0"/>
              <a:t> </a:t>
            </a:r>
            <a:r>
              <a:rPr lang="el-GR" dirty="0" smtClean="0"/>
              <a:t>                    Διαγνωστικοί έλεγχοι</a:t>
            </a:r>
            <a:br>
              <a:rPr lang="el-GR" dirty="0" smtClean="0"/>
            </a:br>
            <a:r>
              <a:rPr lang="el-GR" dirty="0"/>
              <a:t> </a:t>
            </a:r>
            <a:r>
              <a:rPr lang="el-GR" dirty="0" smtClean="0"/>
              <a:t>                       - 1   εβδομάδα  -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       </a:t>
            </a:r>
            <a:r>
              <a:rPr lang="el-GR" sz="3100" dirty="0" smtClean="0"/>
              <a:t>(καμία διαφορά για την &lt;&lt;πράσινη κατηγορία&gt;&gt;)</a:t>
            </a:r>
            <a:endParaRPr lang="el-GR" sz="31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02320" y="2618525"/>
            <a:ext cx="5761219" cy="34234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5327" y="2618524"/>
            <a:ext cx="5163015" cy="342342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</a:rPr>
              <a:t>ΑΝΕΜΒΟΛΙΑΣΤΕΣ /ΧΩΡΙΣ ΝΟΣΗΣΗ</a:t>
            </a:r>
          </a:p>
          <a:p>
            <a:pPr algn="ctr"/>
            <a:endParaRPr lang="el-GR" dirty="0" smtClean="0"/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Rapid test</a:t>
            </a:r>
          </a:p>
          <a:p>
            <a:pPr algn="ctr"/>
            <a:r>
              <a:rPr lang="el-GR" sz="2400" dirty="0" smtClean="0">
                <a:solidFill>
                  <a:srgbClr val="FF0000"/>
                </a:solidFill>
              </a:rPr>
              <a:t>Ημέρες:   </a:t>
            </a:r>
            <a:r>
              <a:rPr lang="el-GR" sz="2400" b="1" dirty="0" smtClean="0">
                <a:solidFill>
                  <a:srgbClr val="0070C0"/>
                </a:solidFill>
              </a:rPr>
              <a:t>1</a:t>
            </a:r>
            <a:r>
              <a:rPr lang="el-GR" sz="2400" b="1" dirty="0" smtClean="0"/>
              <a:t> </a:t>
            </a:r>
            <a:r>
              <a:rPr lang="el-GR" sz="2400" dirty="0" smtClean="0"/>
              <a:t>    </a:t>
            </a:r>
            <a:r>
              <a:rPr lang="el-GR" sz="2400" dirty="0" smtClean="0">
                <a:solidFill>
                  <a:srgbClr val="FF0000"/>
                </a:solidFill>
              </a:rPr>
              <a:t>και</a:t>
            </a:r>
            <a:r>
              <a:rPr lang="el-GR" sz="2400" dirty="0" smtClean="0"/>
              <a:t>    </a:t>
            </a:r>
            <a:r>
              <a:rPr lang="el-GR" sz="2400" b="1" dirty="0" smtClean="0">
                <a:solidFill>
                  <a:srgbClr val="0070C0"/>
                </a:solidFill>
              </a:rPr>
              <a:t>7</a:t>
            </a:r>
          </a:p>
          <a:p>
            <a:pPr algn="ctr"/>
            <a:endParaRPr lang="el-GR" dirty="0" smtClean="0">
              <a:solidFill>
                <a:srgbClr val="0070C0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Self test</a:t>
            </a:r>
          </a:p>
          <a:p>
            <a:pPr algn="ctr"/>
            <a:r>
              <a:rPr lang="el-GR" sz="2000" dirty="0" smtClean="0">
                <a:solidFill>
                  <a:srgbClr val="FF0000"/>
                </a:solidFill>
              </a:rPr>
              <a:t>Ημέρες:</a:t>
            </a:r>
            <a:r>
              <a:rPr lang="el-GR" sz="2000" dirty="0" smtClean="0"/>
              <a:t> 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</a:rPr>
              <a:t>ΚΑΘΕ ΜΕΡΑ </a:t>
            </a:r>
            <a:r>
              <a:rPr lang="el-GR" sz="2000" dirty="0" smtClean="0">
                <a:solidFill>
                  <a:srgbClr val="FF0000"/>
                </a:solidFill>
              </a:rPr>
              <a:t>(τις ενδιάμεσες μέρες μεταξύ </a:t>
            </a:r>
          </a:p>
          <a:p>
            <a:pPr algn="ctr"/>
            <a:r>
              <a:rPr lang="el-GR" sz="2000" dirty="0" smtClean="0">
                <a:solidFill>
                  <a:srgbClr val="FF0000"/>
                </a:solidFill>
              </a:rPr>
              <a:t>1 και 7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7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7000" b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                                                                                Εκτός σχολείου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3913544" y="1690688"/>
            <a:ext cx="5040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ΣΤΕΝΕΣ  ΕΠΑΦΕΣ</a:t>
            </a:r>
            <a:endParaRPr lang="el-G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1125415" y="4487594"/>
            <a:ext cx="9591822" cy="1824306"/>
          </a:xfrm>
          <a:prstGeom prst="flowChartPunchedTap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Ανεμβολίαστη μαθήτρια ή χωρίς νόσηση (εντός του τελευταίου εξαμήνου) αν ζει κάτω από την ίδια στέγη με επιβεβαιωμένο κρούσμα </a:t>
            </a:r>
            <a:r>
              <a:rPr lang="en-US" dirty="0" smtClean="0">
                <a:solidFill>
                  <a:schemeClr val="tx1"/>
                </a:solidFill>
              </a:rPr>
              <a:t>COVID</a:t>
            </a:r>
            <a:r>
              <a:rPr lang="el-GR" dirty="0" smtClean="0">
                <a:solidFill>
                  <a:schemeClr val="tx1"/>
                </a:solidFill>
              </a:rPr>
              <a:t>, ανήκει σε ειδική κατηγορία στενών επαφών, με συνεχιζόμενη και υψηλού </a:t>
            </a:r>
            <a:r>
              <a:rPr lang="el-GR" smtClean="0">
                <a:solidFill>
                  <a:schemeClr val="tx1"/>
                </a:solidFill>
              </a:rPr>
              <a:t>κινδύνου έκθεση. 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ισχύει.......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10ήμερη  </a:t>
            </a:r>
            <a:r>
              <a:rPr lang="el-GR" u="sng" dirty="0" smtClean="0"/>
              <a:t>καραντίνα</a:t>
            </a:r>
            <a:r>
              <a:rPr lang="el-GR" dirty="0" smtClean="0"/>
              <a:t> (από την τελευταία επαφή με το κρούσμα)</a:t>
            </a:r>
          </a:p>
          <a:p>
            <a:r>
              <a:rPr lang="el-GR" u="sng" dirty="0" smtClean="0"/>
              <a:t>Επιστροφή</a:t>
            </a:r>
            <a:r>
              <a:rPr lang="el-GR" dirty="0" smtClean="0"/>
              <a:t> στο σχολείο την </a:t>
            </a:r>
            <a:r>
              <a:rPr lang="el-GR" b="1" dirty="0" smtClean="0"/>
              <a:t>11</a:t>
            </a:r>
            <a:r>
              <a:rPr lang="el-GR" b="1" baseline="30000" dirty="0" smtClean="0"/>
              <a:t>η</a:t>
            </a:r>
            <a:r>
              <a:rPr lang="el-GR" dirty="0" smtClean="0"/>
              <a:t> ημέρα αν:</a:t>
            </a:r>
          </a:p>
          <a:p>
            <a:pPr marL="0" indent="0">
              <a:buNone/>
            </a:pPr>
            <a:r>
              <a:rPr lang="el-GR" dirty="0" smtClean="0"/>
              <a:t>                                  1) παραμένουν ασυμπτωματικές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 2) </a:t>
            </a:r>
            <a:r>
              <a:rPr lang="el-GR" b="1" dirty="0" smtClean="0">
                <a:solidFill>
                  <a:srgbClr val="00B050"/>
                </a:solidFill>
              </a:rPr>
              <a:t>Αρνητικό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dirty="0" smtClean="0"/>
              <a:t>αποτέλεσμα </a:t>
            </a:r>
            <a:r>
              <a:rPr lang="en-US" dirty="0" smtClean="0"/>
              <a:t>RAPID TEST </a:t>
            </a:r>
            <a:r>
              <a:rPr lang="el-GR" dirty="0" smtClean="0"/>
              <a:t>τη 10</a:t>
            </a:r>
            <a:r>
              <a:rPr lang="el-GR" baseline="30000" dirty="0" smtClean="0"/>
              <a:t>η</a:t>
            </a:r>
            <a:r>
              <a:rPr lang="el-GR" dirty="0" smtClean="0"/>
              <a:t> ημέρα</a:t>
            </a:r>
          </a:p>
          <a:p>
            <a:pPr marL="0" indent="0">
              <a:buNone/>
            </a:pPr>
            <a:r>
              <a:rPr lang="el-GR" dirty="0" smtClean="0"/>
              <a:t>                                  3) Αυξημένη προσοχή για εμφάνιση συμπτωμάτων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     μέχρι και την 14</a:t>
            </a:r>
            <a:r>
              <a:rPr lang="el-GR" baseline="30000" dirty="0" smtClean="0"/>
              <a:t>η</a:t>
            </a:r>
            <a:r>
              <a:rPr lang="el-GR" dirty="0" smtClean="0"/>
              <a:t> ημέρα</a:t>
            </a:r>
          </a:p>
          <a:p>
            <a:pPr marL="0" indent="0">
              <a:buNone/>
            </a:pPr>
            <a:r>
              <a:rPr lang="el-GR" u="sng" dirty="0" smtClean="0"/>
              <a:t>Μη επιστροφή στο σχολείο</a:t>
            </a:r>
            <a:r>
              <a:rPr lang="el-GR" dirty="0" smtClean="0"/>
              <a:t>:  </a:t>
            </a:r>
            <a:r>
              <a:rPr lang="el-GR" b="1" dirty="0" smtClean="0">
                <a:solidFill>
                  <a:srgbClr val="C00000"/>
                </a:solidFill>
              </a:rPr>
              <a:t>Θετικό</a:t>
            </a:r>
            <a:r>
              <a:rPr lang="el-GR" dirty="0" smtClean="0"/>
              <a:t> αποτέλεσμα </a:t>
            </a:r>
            <a:r>
              <a:rPr lang="en-US" dirty="0" smtClean="0"/>
              <a:t>RAPID TEST </a:t>
            </a:r>
            <a:r>
              <a:rPr lang="el-GR" dirty="0" smtClean="0"/>
              <a:t>τη 10</a:t>
            </a:r>
            <a:r>
              <a:rPr lang="el-GR" baseline="30000" dirty="0" smtClean="0"/>
              <a:t>η</a:t>
            </a:r>
            <a:r>
              <a:rPr lang="el-GR" dirty="0" smtClean="0"/>
              <a:t> ημέρα                     επιβεβαιωμένο κρούσμα </a:t>
            </a:r>
            <a:r>
              <a:rPr lang="en-US" dirty="0" smtClean="0"/>
              <a:t>COVID                   </a:t>
            </a:r>
            <a:r>
              <a:rPr lang="el-GR" dirty="0" smtClean="0"/>
              <a:t>βλ. Πρωτόκολλο για απομόνωση κρουσμάτων </a:t>
            </a:r>
            <a:r>
              <a:rPr lang="en-US" dirty="0" smtClean="0"/>
              <a:t>COVID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Right Arrow 3"/>
          <p:cNvSpPr/>
          <p:nvPr/>
        </p:nvSpPr>
        <p:spPr>
          <a:xfrm>
            <a:off x="2264899" y="5444197"/>
            <a:ext cx="1055077" cy="2672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ight Arrow 4"/>
          <p:cNvSpPr/>
          <p:nvPr/>
        </p:nvSpPr>
        <p:spPr>
          <a:xfrm flipV="1">
            <a:off x="8412480" y="5444197"/>
            <a:ext cx="1209822" cy="246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40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5000" b="-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354" y="1825625"/>
            <a:ext cx="11072446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</a:t>
            </a:r>
          </a:p>
          <a:p>
            <a:pPr marL="0" indent="0">
              <a:buNone/>
            </a:pPr>
            <a:r>
              <a:rPr lang="el-GR" sz="4000" b="1" dirty="0" smtClean="0">
                <a:solidFill>
                  <a:schemeClr val="tx2"/>
                </a:solidFill>
              </a:rPr>
              <a:t>    &lt;&lt;  κάλλιον το προλαμβάνειν ή το θεραπεύειν &gt;&gt;</a:t>
            </a:r>
          </a:p>
          <a:p>
            <a:pPr marL="0" indent="0">
              <a:buNone/>
            </a:pPr>
            <a:r>
              <a:rPr lang="el-GR" sz="4000" b="1" dirty="0">
                <a:solidFill>
                  <a:schemeClr val="tx2"/>
                </a:solidFill>
              </a:rPr>
              <a:t> </a:t>
            </a:r>
            <a:endParaRPr lang="el-GR" sz="4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4000" b="1" i="1" dirty="0">
                <a:solidFill>
                  <a:schemeClr val="tx2"/>
                </a:solidFill>
              </a:rPr>
              <a:t> </a:t>
            </a:r>
            <a:r>
              <a:rPr lang="el-GR" sz="4000" b="1" i="1" dirty="0" smtClean="0">
                <a:solidFill>
                  <a:schemeClr val="tx2"/>
                </a:solidFill>
              </a:rPr>
              <a:t>                                             </a:t>
            </a:r>
            <a:r>
              <a:rPr lang="el-GR" sz="3200" i="1" dirty="0" smtClean="0">
                <a:solidFill>
                  <a:srgbClr val="C00000"/>
                </a:solidFill>
              </a:rPr>
              <a:t>Ιπποκράτης </a:t>
            </a:r>
            <a:r>
              <a:rPr lang="el-GR" sz="3200" dirty="0" smtClean="0">
                <a:solidFill>
                  <a:srgbClr val="C00000"/>
                </a:solidFill>
              </a:rPr>
              <a:t>(460-377 π.Χ.)</a:t>
            </a:r>
            <a:endParaRPr lang="el-G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9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7000" b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8745" y="207963"/>
            <a:ext cx="9144000" cy="2387600"/>
          </a:xfrm>
        </p:spPr>
        <p:txBody>
          <a:bodyPr/>
          <a:lstStyle/>
          <a:p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594" y="5243977"/>
            <a:ext cx="11363093" cy="1655762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5" name="Down Arrow Callout 4"/>
          <p:cNvSpPr/>
          <p:nvPr/>
        </p:nvSpPr>
        <p:spPr>
          <a:xfrm>
            <a:off x="737043" y="3173311"/>
            <a:ext cx="2207941" cy="17730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ανεμβολίαστες</a:t>
            </a:r>
            <a:endParaRPr lang="el-GR" b="1" dirty="0"/>
          </a:p>
        </p:txBody>
      </p:sp>
      <p:sp>
        <p:nvSpPr>
          <p:cNvPr id="10" name="Rectangle 9"/>
          <p:cNvSpPr/>
          <p:nvPr/>
        </p:nvSpPr>
        <p:spPr>
          <a:xfrm>
            <a:off x="334138" y="1672233"/>
            <a:ext cx="118578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ΠΡΟΣΕΛΕΥΣΗ ΜΑΘΗΤΡΙΩΝ ΣΤΟ ΣΧΟΛΕΙΟ</a:t>
            </a:r>
            <a:endParaRPr lang="el-G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5" name="Down Arrow Callout 14"/>
          <p:cNvSpPr/>
          <p:nvPr/>
        </p:nvSpPr>
        <p:spPr>
          <a:xfrm>
            <a:off x="4681012" y="3906582"/>
            <a:ext cx="2464419" cy="1661531"/>
          </a:xfrm>
          <a:prstGeom prst="downArrow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εμβολιασμένες</a:t>
            </a:r>
            <a:endParaRPr lang="el-GR" b="1" dirty="0"/>
          </a:p>
        </p:txBody>
      </p:sp>
      <p:sp>
        <p:nvSpPr>
          <p:cNvPr id="16" name="Down Arrow Callout 15"/>
          <p:cNvSpPr/>
          <p:nvPr/>
        </p:nvSpPr>
        <p:spPr>
          <a:xfrm>
            <a:off x="8909824" y="3562815"/>
            <a:ext cx="2308303" cy="1828800"/>
          </a:xfrm>
          <a:prstGeom prst="downArrowCallout">
            <a:avLst/>
          </a:prstGeom>
          <a:solidFill>
            <a:srgbClr val="EE94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νόσηση από </a:t>
            </a:r>
            <a:r>
              <a:rPr lang="en-US" dirty="0" err="1" smtClean="0"/>
              <a:t>covid</a:t>
            </a:r>
            <a:endParaRPr lang="en-US" dirty="0" smtClean="0"/>
          </a:p>
          <a:p>
            <a:pPr algn="ctr"/>
            <a:r>
              <a:rPr lang="en-US" dirty="0" smtClean="0"/>
              <a:t>(</a:t>
            </a:r>
            <a:r>
              <a:rPr lang="el-GR" dirty="0" smtClean="0"/>
              <a:t>εντός τελευταίου </a:t>
            </a:r>
            <a:r>
              <a:rPr lang="el-GR" dirty="0" smtClean="0">
                <a:solidFill>
                  <a:srgbClr val="FF0000"/>
                </a:solidFill>
              </a:rPr>
              <a:t>εξαμήνου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17" name="Oval 16"/>
          <p:cNvSpPr/>
          <p:nvPr/>
        </p:nvSpPr>
        <p:spPr>
          <a:xfrm>
            <a:off x="334138" y="4946355"/>
            <a:ext cx="2877413" cy="180013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Αρνητικό αποτέλεσμα</a:t>
            </a:r>
          </a:p>
          <a:p>
            <a:pPr algn="ctr"/>
            <a:r>
              <a:rPr lang="en-US" dirty="0" smtClean="0"/>
              <a:t>Self test</a:t>
            </a:r>
          </a:p>
          <a:p>
            <a:pPr algn="ctr"/>
            <a:r>
              <a:rPr lang="el-GR" dirty="0"/>
              <a:t>κ</a:t>
            </a:r>
            <a:r>
              <a:rPr lang="el-GR" dirty="0" smtClean="0"/>
              <a:t>άθε </a:t>
            </a:r>
            <a:r>
              <a:rPr lang="el-GR" b="1" dirty="0" smtClean="0">
                <a:solidFill>
                  <a:srgbClr val="FF0000"/>
                </a:solidFill>
              </a:rPr>
              <a:t>Τρίτη</a:t>
            </a:r>
            <a:r>
              <a:rPr lang="el-GR" dirty="0" smtClean="0"/>
              <a:t> και </a:t>
            </a:r>
            <a:r>
              <a:rPr lang="el-GR" b="1" dirty="0" smtClean="0">
                <a:solidFill>
                  <a:srgbClr val="FF0000"/>
                </a:solidFill>
              </a:rPr>
              <a:t>Παρασκευή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 rot="10800000" flipH="1" flipV="1">
            <a:off x="4577862" y="5691565"/>
            <a:ext cx="2670717" cy="10251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Πιστοποιητικό </a:t>
            </a:r>
          </a:p>
          <a:p>
            <a:pPr algn="ctr"/>
            <a:r>
              <a:rPr lang="el-GR" dirty="0" smtClean="0"/>
              <a:t>Εμβολιασμού</a:t>
            </a:r>
          </a:p>
          <a:p>
            <a:pPr algn="ctr"/>
            <a:endParaRPr lang="el-GR" dirty="0"/>
          </a:p>
        </p:txBody>
      </p:sp>
      <p:sp>
        <p:nvSpPr>
          <p:cNvPr id="19" name="Oval 18"/>
          <p:cNvSpPr/>
          <p:nvPr/>
        </p:nvSpPr>
        <p:spPr>
          <a:xfrm>
            <a:off x="8764859" y="5497551"/>
            <a:ext cx="2832409" cy="1248937"/>
          </a:xfrm>
          <a:prstGeom prst="ellipse">
            <a:avLst/>
          </a:prstGeom>
          <a:solidFill>
            <a:srgbClr val="EE94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Βεβαίωση νόσησης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22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9439" y="1223769"/>
            <a:ext cx="10515600" cy="1325563"/>
          </a:xfrm>
        </p:spPr>
        <p:txBody>
          <a:bodyPr/>
          <a:lstStyle/>
          <a:p>
            <a:r>
              <a:rPr lang="el-GR" dirty="0" smtClean="0"/>
              <a:t>  Διευκρινίσεις......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913" y="2784629"/>
            <a:ext cx="10515600" cy="4351338"/>
          </a:xfrm>
        </p:spPr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self test </a:t>
            </a:r>
            <a:r>
              <a:rPr lang="el-GR" dirty="0" smtClean="0"/>
              <a:t>για τις </a:t>
            </a:r>
            <a:r>
              <a:rPr lang="el-GR" dirty="0" smtClean="0">
                <a:solidFill>
                  <a:srgbClr val="FF0000"/>
                </a:solidFill>
              </a:rPr>
              <a:t>ανεμβολίαστες</a:t>
            </a:r>
            <a:r>
              <a:rPr lang="el-GR" dirty="0" smtClean="0"/>
              <a:t> μαθήτριες διενεργείται την </a:t>
            </a:r>
            <a:r>
              <a:rPr lang="el-GR" u="sng" dirty="0" smtClean="0"/>
              <a:t>παραμονή</a:t>
            </a:r>
            <a:r>
              <a:rPr lang="el-GR" dirty="0" smtClean="0"/>
              <a:t> κάθε Τρίτης και Παρασκευής </a:t>
            </a:r>
          </a:p>
          <a:p>
            <a:r>
              <a:rPr lang="el-GR" dirty="0" smtClean="0"/>
              <a:t>Οι μαθήτριες με </a:t>
            </a:r>
            <a:r>
              <a:rPr lang="el-GR" dirty="0" smtClean="0">
                <a:solidFill>
                  <a:srgbClr val="C00000"/>
                </a:solidFill>
              </a:rPr>
              <a:t>πιστοποιητικό νόσησης </a:t>
            </a:r>
            <a:r>
              <a:rPr lang="el-GR" dirty="0" smtClean="0"/>
              <a:t>μόλις παρέλθει το </a:t>
            </a:r>
            <a:r>
              <a:rPr lang="el-GR" u="sng" dirty="0" smtClean="0"/>
              <a:t>εξάμηνο</a:t>
            </a:r>
            <a:r>
              <a:rPr lang="el-GR" dirty="0" smtClean="0"/>
              <a:t> από τη νόσηση θα κάνουν </a:t>
            </a:r>
            <a:r>
              <a:rPr lang="en-US" dirty="0" smtClean="0">
                <a:solidFill>
                  <a:srgbClr val="0070C0"/>
                </a:solidFill>
              </a:rPr>
              <a:t>self test </a:t>
            </a:r>
            <a:r>
              <a:rPr lang="en-US" dirty="0" smtClean="0"/>
              <a:t>(</a:t>
            </a:r>
            <a:r>
              <a:rPr lang="el-GR" dirty="0" smtClean="0"/>
              <a:t>όπως οι ανεμβολίαστες μαθήτριες, βλ. παραπάνω)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55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292"/>
            <a:ext cx="10515600" cy="1325563"/>
          </a:xfrm>
        </p:spPr>
        <p:txBody>
          <a:bodyPr/>
          <a:lstStyle/>
          <a:p>
            <a:r>
              <a:rPr lang="el-GR" dirty="0" smtClean="0"/>
              <a:t>                     ΑΠΑΓΟΡΕΥΣΗ ΕΙΣΟΔΟΥ                  </a:t>
            </a:r>
            <a:br>
              <a:rPr lang="el-GR" dirty="0" smtClean="0"/>
            </a:br>
            <a:r>
              <a:rPr lang="el-GR" dirty="0"/>
              <a:t> </a:t>
            </a:r>
            <a:r>
              <a:rPr lang="el-GR" dirty="0" smtClean="0"/>
              <a:t>                   ΜΑΘΗΤΡΙΑΣ ΣΤΗΝ ΤΑΞΗ</a:t>
            </a:r>
            <a:endParaRPr lang="el-G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300897" y="4150000"/>
            <a:ext cx="9184887" cy="2218971"/>
          </a:xfrm>
        </p:spPr>
        <p:txBody>
          <a:bodyPr/>
          <a:lstStyle/>
          <a:p>
            <a:r>
              <a:rPr lang="el-GR" dirty="0" smtClean="0"/>
              <a:t>  - Η μαθήτρια λαμβάνει απουσία</a:t>
            </a:r>
          </a:p>
          <a:p>
            <a:pPr marL="342900" indent="-342900">
              <a:buFontTx/>
              <a:buChar char="-"/>
            </a:pPr>
            <a:r>
              <a:rPr lang="el-GR" dirty="0" smtClean="0"/>
              <a:t>Οδηγείται σε ειδικό χώρο του σχολείου </a:t>
            </a:r>
          </a:p>
          <a:p>
            <a:pPr marL="342900" indent="-342900">
              <a:buFontTx/>
              <a:buChar char="-"/>
            </a:pPr>
            <a:r>
              <a:rPr lang="el-GR" dirty="0" smtClean="0"/>
              <a:t>Ειδοποιείται ο γονέας/κηδεμόνας να παραλάβει τη μαθήτρια από το σχολείο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5997575" y="868250"/>
            <a:ext cx="5183188" cy="3684588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802796"/>
              </p:ext>
            </p:extLst>
          </p:nvPr>
        </p:nvGraphicFramePr>
        <p:xfrm>
          <a:off x="2032000" y="1845082"/>
          <a:ext cx="8128000" cy="1573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3368">
                <a:tc>
                  <a:txBody>
                    <a:bodyPr/>
                    <a:lstStyle/>
                    <a:p>
                      <a:r>
                        <a:rPr lang="el-GR" dirty="0" smtClean="0"/>
                        <a:t>     </a:t>
                      </a:r>
                      <a:r>
                        <a:rPr lang="en-US" dirty="0" smtClean="0"/>
                        <a:t>    </a:t>
                      </a:r>
                      <a:endParaRPr lang="el-GR" dirty="0" smtClean="0"/>
                    </a:p>
                    <a:p>
                      <a:r>
                        <a:rPr lang="el-GR" sz="2400" dirty="0" smtClean="0"/>
                        <a:t>                    μη</a:t>
                      </a:r>
                      <a:r>
                        <a:rPr lang="el-GR" sz="2400" baseline="0" dirty="0" smtClean="0"/>
                        <a:t> προσκόμιση </a:t>
                      </a:r>
                    </a:p>
                    <a:p>
                      <a:r>
                        <a:rPr lang="el-GR" sz="2400" baseline="0" dirty="0" smtClean="0"/>
                        <a:t>       αρνητικού αποτελέσματος </a:t>
                      </a:r>
                    </a:p>
                    <a:p>
                      <a:r>
                        <a:rPr lang="en-US" sz="2400" baseline="0" dirty="0" smtClean="0"/>
                        <a:t>             </a:t>
                      </a:r>
                      <a:r>
                        <a:rPr lang="el-GR" sz="2400" baseline="0" dirty="0" smtClean="0"/>
                        <a:t>         </a:t>
                      </a:r>
                      <a:r>
                        <a:rPr lang="en-US" sz="2400" baseline="0" dirty="0" smtClean="0"/>
                        <a:t> Self test</a:t>
                      </a:r>
                      <a:endParaRPr lang="el-GR" sz="2400" dirty="0"/>
                    </a:p>
                  </a:txBody>
                  <a:tcPr>
                    <a:solidFill>
                      <a:srgbClr val="E974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</a:t>
                      </a:r>
                      <a:r>
                        <a:rPr lang="el-GR" dirty="0" smtClean="0"/>
                        <a:t>             </a:t>
                      </a:r>
                    </a:p>
                    <a:p>
                      <a:r>
                        <a:rPr lang="el-GR" sz="2400" dirty="0" smtClean="0"/>
                        <a:t>                        μη</a:t>
                      </a:r>
                      <a:r>
                        <a:rPr lang="el-GR" sz="2400" baseline="0" dirty="0" smtClean="0"/>
                        <a:t> χρήση </a:t>
                      </a:r>
                    </a:p>
                    <a:p>
                      <a:r>
                        <a:rPr lang="el-GR" sz="2400" baseline="0" dirty="0" smtClean="0"/>
                        <a:t>           προστατευτικής μάσκας</a:t>
                      </a:r>
                      <a:endParaRPr lang="el-GR" sz="2400" dirty="0"/>
                    </a:p>
                  </a:txBody>
                  <a:tcPr>
                    <a:solidFill>
                      <a:srgbClr val="FA36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4210343" y="3527449"/>
            <a:ext cx="295422" cy="801859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Down Arrow 5"/>
          <p:cNvSpPr/>
          <p:nvPr/>
        </p:nvSpPr>
        <p:spPr>
          <a:xfrm>
            <a:off x="7760970" y="3501241"/>
            <a:ext cx="265626" cy="828067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204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ΘΕΤΙΚΟ </a:t>
            </a:r>
            <a:r>
              <a:rPr lang="en-US" dirty="0" smtClean="0"/>
              <a:t>A</a:t>
            </a:r>
            <a:r>
              <a:rPr lang="el-GR" dirty="0" smtClean="0"/>
              <a:t>ΠΟΤΕΛΕΣΜΑ</a:t>
            </a:r>
            <a:br>
              <a:rPr lang="el-GR" dirty="0" smtClean="0"/>
            </a:br>
            <a:r>
              <a:rPr lang="en-US" dirty="0" smtClean="0"/>
              <a:t>                            SELF TEST</a:t>
            </a:r>
            <a:r>
              <a:rPr lang="el-GR" dirty="0" smtClean="0"/>
              <a:t>                       </a:t>
            </a:r>
            <a:r>
              <a:rPr lang="el-GR" b="1" dirty="0" smtClean="0"/>
              <a:t>(Α)</a:t>
            </a:r>
            <a:endParaRPr lang="el-GR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Εκτυπώνεται το αποτέλεσμα από την ειδική πλατφόρμα</a:t>
            </a:r>
          </a:p>
          <a:p>
            <a:r>
              <a:rPr lang="el-GR" dirty="0" smtClean="0"/>
              <a:t>Ο γονέας/κηδεμόνας ενημερώνει το σχολείο</a:t>
            </a:r>
          </a:p>
          <a:p>
            <a:r>
              <a:rPr lang="el-GR" dirty="0" smtClean="0"/>
              <a:t>Η μαθήτρια μεταβαίνει σε δημόσια δομή </a:t>
            </a:r>
            <a:r>
              <a:rPr lang="el-GR" u="sng" dirty="0" smtClean="0"/>
              <a:t>εντός 24 ωρών </a:t>
            </a:r>
            <a:r>
              <a:rPr lang="el-GR" dirty="0" smtClean="0"/>
              <a:t>για δωρεάν </a:t>
            </a:r>
            <a:r>
              <a:rPr lang="el-GR" b="1" dirty="0" smtClean="0">
                <a:solidFill>
                  <a:srgbClr val="C00000"/>
                </a:solidFill>
              </a:rPr>
              <a:t>επαναληπτικό έλεγχο </a:t>
            </a:r>
            <a:r>
              <a:rPr lang="el-GR" dirty="0" smtClean="0"/>
              <a:t>ή σε ιδιωτική δομή (με οικονομική επιβάρυνση)</a:t>
            </a:r>
          </a:p>
          <a:p>
            <a:r>
              <a:rPr lang="el-GR" dirty="0" smtClean="0"/>
              <a:t>Η μαθήτρια και οι οικείοι της σε αυτό το διάστημα παραμένουν σε </a:t>
            </a:r>
            <a:r>
              <a:rPr lang="el-GR" b="1" dirty="0" smtClean="0">
                <a:solidFill>
                  <a:srgbClr val="C00000"/>
                </a:solidFill>
              </a:rPr>
              <a:t>κατ’ οίκον περιορισμό.</a:t>
            </a:r>
          </a:p>
          <a:p>
            <a:r>
              <a:rPr lang="el-GR" dirty="0" smtClean="0"/>
              <a:t>Αν το αποτέλεσμα του επαναληπτικού ελέγχου είναι </a:t>
            </a:r>
            <a:r>
              <a:rPr lang="el-GR" b="1" dirty="0" smtClean="0">
                <a:solidFill>
                  <a:srgbClr val="C00000"/>
                </a:solidFill>
              </a:rPr>
              <a:t>αρνητικό</a:t>
            </a:r>
            <a:r>
              <a:rPr lang="el-GR" dirty="0" smtClean="0"/>
              <a:t>, η μαθήτρια επιστρέφει στο σχολείο μετά την πάροδο </a:t>
            </a:r>
            <a:r>
              <a:rPr lang="el-GR" u="sng" dirty="0" smtClean="0"/>
              <a:t>τουλάχιστον 24 ωρών </a:t>
            </a:r>
            <a:r>
              <a:rPr lang="el-GR" dirty="0" smtClean="0"/>
              <a:t>από την πλήρη υποχώρηση του πυρετού, χωρίς λήψη αντιπυρετικών, και τη βελτίωση των συμπτωμάτων της. </a:t>
            </a:r>
          </a:p>
          <a:p>
            <a:r>
              <a:rPr lang="el-GR" dirty="0" smtClean="0"/>
              <a:t>Δεν είναι απαραίτητη η προσκόμιση ιατρικής βεβαίωσης (μόνο το αποτέλεσμα του επαναληπτικού ελέγχου)</a:t>
            </a:r>
          </a:p>
          <a:p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21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</a:t>
            </a:r>
            <a:r>
              <a:rPr lang="el-GR" sz="3600" dirty="0" smtClean="0"/>
              <a:t>Συνέχεια.......                                                       </a:t>
            </a:r>
            <a:r>
              <a:rPr lang="el-GR" sz="3600" b="1" dirty="0" smtClean="0"/>
              <a:t>(Β)</a:t>
            </a:r>
            <a:br>
              <a:rPr lang="el-GR" sz="3600" b="1" dirty="0" smtClean="0"/>
            </a:b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58" y="130512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600" dirty="0" smtClean="0">
                <a:solidFill>
                  <a:prstClr val="black"/>
                </a:solidFill>
              </a:rPr>
              <a:t>          Αν </a:t>
            </a:r>
            <a:r>
              <a:rPr lang="el-GR" sz="2600" dirty="0">
                <a:solidFill>
                  <a:prstClr val="black"/>
                </a:solidFill>
              </a:rPr>
              <a:t>το αποτέλεσμα του </a:t>
            </a:r>
            <a:r>
              <a:rPr lang="el-GR" sz="2600" dirty="0">
                <a:solidFill>
                  <a:srgbClr val="C00000"/>
                </a:solidFill>
              </a:rPr>
              <a:t>επαναληπτικού ελέγχου </a:t>
            </a:r>
            <a:r>
              <a:rPr lang="el-GR" sz="2600" dirty="0" smtClean="0">
                <a:solidFill>
                  <a:srgbClr val="C00000"/>
                </a:solidFill>
              </a:rPr>
              <a:t>(</a:t>
            </a:r>
            <a:r>
              <a:rPr lang="en-US" sz="2600" dirty="0" smtClean="0">
                <a:solidFill>
                  <a:srgbClr val="C00000"/>
                </a:solidFill>
              </a:rPr>
              <a:t>RAPID) </a:t>
            </a:r>
            <a:r>
              <a:rPr lang="el-GR" sz="2600" dirty="0" smtClean="0">
                <a:solidFill>
                  <a:prstClr val="black"/>
                </a:solidFill>
              </a:rPr>
              <a:t>είναι </a:t>
            </a:r>
            <a:r>
              <a:rPr lang="el-GR" sz="2600" b="1" dirty="0" smtClean="0">
                <a:solidFill>
                  <a:srgbClr val="C00000"/>
                </a:solidFill>
              </a:rPr>
              <a:t>θετικό:</a:t>
            </a:r>
          </a:p>
          <a:p>
            <a:pPr>
              <a:buFontTx/>
              <a:buChar char="-"/>
            </a:pPr>
            <a:r>
              <a:rPr lang="el-GR" sz="2600" dirty="0" smtClean="0"/>
              <a:t>Ο γονέας/κηδεμόνας ενημερώνει άμεσα το </a:t>
            </a:r>
            <a:r>
              <a:rPr lang="el-GR" sz="2600" u="sng" dirty="0" smtClean="0"/>
              <a:t>σχολείο</a:t>
            </a:r>
            <a:r>
              <a:rPr lang="el-GR" sz="2600" dirty="0" smtClean="0"/>
              <a:t> (τίθεται το θέμα των στενών επαφών της μαθήτριας εντός σχολείου)</a:t>
            </a:r>
          </a:p>
          <a:p>
            <a:pPr>
              <a:buFontTx/>
              <a:buChar char="-"/>
            </a:pPr>
            <a:r>
              <a:rPr lang="el-GR" sz="2600" dirty="0" smtClean="0"/>
              <a:t>Η μαθήτρια θεωρείται επιβεβαιωμένο κρούσμα </a:t>
            </a:r>
            <a:r>
              <a:rPr lang="en-US" sz="2600" dirty="0" smtClean="0"/>
              <a:t>COVID-19</a:t>
            </a:r>
          </a:p>
          <a:p>
            <a:pPr>
              <a:buFontTx/>
              <a:buChar char="-"/>
            </a:pPr>
            <a:r>
              <a:rPr lang="el-GR" sz="2600" dirty="0" smtClean="0"/>
              <a:t>Παραμένει σε κατ’ οίκον απομόνωση για τουλάχιστον </a:t>
            </a:r>
            <a:r>
              <a:rPr lang="el-GR" sz="2600" b="1" dirty="0" smtClean="0"/>
              <a:t>10 ημέρες </a:t>
            </a:r>
            <a:r>
              <a:rPr lang="el-GR" sz="2600" dirty="0" smtClean="0"/>
              <a:t>(αποχή και από όλες τις εξωσχολικές δραστηριότητες)</a:t>
            </a:r>
          </a:p>
          <a:p>
            <a:pPr>
              <a:buFontTx/>
              <a:buChar char="-"/>
            </a:pPr>
            <a:r>
              <a:rPr lang="el-GR" sz="2600" dirty="0" smtClean="0"/>
              <a:t>Επιστρέφει στο σχολείο αφού περάσουν τουλάχιστον </a:t>
            </a:r>
            <a:r>
              <a:rPr lang="el-GR" sz="2600" b="1" dirty="0" smtClean="0">
                <a:solidFill>
                  <a:srgbClr val="C00000"/>
                </a:solidFill>
              </a:rPr>
              <a:t>10</a:t>
            </a:r>
            <a:r>
              <a:rPr lang="el-GR" sz="2600" b="1" dirty="0" smtClean="0"/>
              <a:t> </a:t>
            </a:r>
            <a:r>
              <a:rPr lang="el-GR" sz="2600" dirty="0" smtClean="0"/>
              <a:t>μέρες από την έναρξη τυχόν συμπτωμάτων και </a:t>
            </a:r>
            <a:r>
              <a:rPr lang="el-GR" sz="2600" b="1" dirty="0" smtClean="0">
                <a:solidFill>
                  <a:srgbClr val="C00000"/>
                </a:solidFill>
              </a:rPr>
              <a:t>3</a:t>
            </a:r>
            <a:r>
              <a:rPr lang="el-GR" sz="2600" b="1" dirty="0" smtClean="0"/>
              <a:t>  </a:t>
            </a:r>
            <a:r>
              <a:rPr lang="el-GR" sz="2600" dirty="0" smtClean="0"/>
              <a:t>24ωρα από την πλήρη υποχώρηση του πυρετού (χωρίς λήψη αντιπυρετικών).</a:t>
            </a:r>
          </a:p>
          <a:p>
            <a:pPr>
              <a:buFontTx/>
              <a:buChar char="-"/>
            </a:pPr>
            <a:r>
              <a:rPr lang="el-GR" sz="2600" dirty="0" smtClean="0"/>
              <a:t>Δεν είναι απαραίτητη η προσκόμιση ιατρικής βεβαίωσης</a:t>
            </a:r>
          </a:p>
          <a:p>
            <a:pPr>
              <a:buFontTx/>
              <a:buChar char="-"/>
            </a:pPr>
            <a:r>
              <a:rPr lang="el-GR" sz="2600" dirty="0" smtClean="0"/>
              <a:t>Δεν απαιτείται η διενέργεια νέου τεστ.</a:t>
            </a:r>
          </a:p>
          <a:p>
            <a:pPr>
              <a:buFontTx/>
              <a:buChar char="-"/>
            </a:pPr>
            <a:endParaRPr lang="el-GR" sz="2600" dirty="0" smtClean="0"/>
          </a:p>
          <a:p>
            <a:pPr>
              <a:buFontTx/>
              <a:buChar char="-"/>
            </a:pPr>
            <a:endParaRPr lang="el-GR" sz="2600" dirty="0" smtClean="0"/>
          </a:p>
          <a:p>
            <a:pPr>
              <a:buFontTx/>
              <a:buChar char="-"/>
            </a:pPr>
            <a:endParaRPr lang="el-GR" sz="2600" dirty="0" smtClean="0"/>
          </a:p>
          <a:p>
            <a:pPr>
              <a:buFontTx/>
              <a:buChar char="-"/>
            </a:pPr>
            <a:endParaRPr lang="el-GR" sz="2600" dirty="0" smtClean="0"/>
          </a:p>
          <a:p>
            <a:pPr marL="0" indent="0">
              <a:buNone/>
            </a:pPr>
            <a:endParaRPr lang="el-GR" sz="2600" b="1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545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7000" b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659" y="172045"/>
            <a:ext cx="10515600" cy="1325563"/>
          </a:xfrm>
        </p:spPr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1259139" y="4832"/>
            <a:ext cx="10298011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ΕΜΦΑΝΙΣΗ ΣΥΜΠΤΩΜΑΤΩΝ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COVID-19</a:t>
            </a:r>
          </a:p>
          <a:p>
            <a:pPr algn="ctr"/>
            <a:r>
              <a:rPr lang="en-US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el-GR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ή οποιωνδήποτε ύποπτων συμπτωμάτων</a:t>
            </a:r>
            <a:r>
              <a:rPr lang="el-GR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el-GR" sz="4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02456" y="2150769"/>
            <a:ext cx="11943470" cy="4828393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277772" y="1825625"/>
            <a:ext cx="2489982" cy="650289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274191" y="1825625"/>
            <a:ext cx="2475914" cy="762830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25083" y="2788601"/>
            <a:ext cx="3495903" cy="185373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ΕΚΤΟΣ ΣΧΟΛΕΙΟΥ</a:t>
            </a:r>
          </a:p>
          <a:p>
            <a:pPr algn="ctr"/>
            <a:r>
              <a:rPr lang="el-GR" sz="2400" b="1" dirty="0"/>
              <a:t>-</a:t>
            </a:r>
            <a:r>
              <a:rPr lang="el-GR" sz="2400" b="1" dirty="0" smtClean="0"/>
              <a:t> παραμένει στο σπίτι</a:t>
            </a:r>
          </a:p>
          <a:p>
            <a:pPr algn="ctr"/>
            <a:r>
              <a:rPr lang="el-GR" sz="2400" b="1" dirty="0" smtClean="0"/>
              <a:t>- ειδοποιείται το σχολείο</a:t>
            </a:r>
          </a:p>
          <a:p>
            <a:pPr marL="342900" indent="-342900" algn="ctr">
              <a:buFontTx/>
              <a:buChar char="-"/>
            </a:pPr>
            <a:endParaRPr lang="el-GR" sz="2400" b="1" dirty="0"/>
          </a:p>
        </p:txBody>
      </p:sp>
      <p:sp>
        <p:nvSpPr>
          <p:cNvPr id="20" name="Rectangle 19"/>
          <p:cNvSpPr/>
          <p:nvPr/>
        </p:nvSpPr>
        <p:spPr>
          <a:xfrm>
            <a:off x="7666892" y="2767498"/>
            <a:ext cx="4248443" cy="185373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ΕΝΤΟΣ ΣΧΟΛΕΙΟΥ</a:t>
            </a:r>
          </a:p>
          <a:p>
            <a:pPr marL="285750" indent="-285750" algn="ctr">
              <a:buFontTx/>
              <a:buChar char="-"/>
            </a:pPr>
            <a:r>
              <a:rPr lang="el-GR" dirty="0" smtClean="0"/>
              <a:t>Ειδοποιείται ο γονέας/κηδεμόνας για την παραλαβή της μαθήτριας</a:t>
            </a:r>
          </a:p>
          <a:p>
            <a:pPr marL="285750" indent="-285750" algn="ctr">
              <a:buFontTx/>
              <a:buChar char="-"/>
            </a:pPr>
            <a:r>
              <a:rPr lang="el-GR" dirty="0" smtClean="0"/>
              <a:t>- Η μαθήτρια παραμένει μέχρι την παραλαβή της σε ειδικό χώρο απομόνωσης</a:t>
            </a:r>
            <a:endParaRPr lang="el-GR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504049" y="4768948"/>
            <a:ext cx="1505243" cy="562707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8904849" y="4768948"/>
            <a:ext cx="886264" cy="562707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086665" y="4768948"/>
            <a:ext cx="4466491" cy="1899138"/>
          </a:xfrm>
          <a:prstGeom prst="ellipse">
            <a:avLst/>
          </a:prstGeom>
          <a:noFill/>
          <a:ln w="762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/>
          </a:p>
          <a:p>
            <a:pPr algn="ctr"/>
            <a:r>
              <a:rPr lang="el-GR" sz="2000" b="1" dirty="0" smtClean="0"/>
              <a:t>ΙΑΤΡΙΚΗ ΑΞΙΟΛΟΓΗΣΗ</a:t>
            </a:r>
          </a:p>
          <a:p>
            <a:pPr algn="ctr"/>
            <a:r>
              <a:rPr lang="el-GR" sz="2000" dirty="0" smtClean="0"/>
              <a:t>Για χαρακτηρισμό ως </a:t>
            </a:r>
            <a:r>
              <a:rPr lang="el-GR" sz="2000" b="1" dirty="0" smtClean="0">
                <a:solidFill>
                  <a:srgbClr val="FF0000"/>
                </a:solidFill>
              </a:rPr>
              <a:t>ύποπτου</a:t>
            </a:r>
            <a:r>
              <a:rPr lang="el-GR" sz="2000" dirty="0" smtClean="0"/>
              <a:t> ή μη κρουσματος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031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6697"/>
            <a:ext cx="10515600" cy="1325563"/>
          </a:xfrm>
        </p:spPr>
        <p:txBody>
          <a:bodyPr/>
          <a:lstStyle/>
          <a:p>
            <a:r>
              <a:rPr lang="el-GR" dirty="0" smtClean="0"/>
              <a:t>        </a:t>
            </a:r>
            <a:r>
              <a:rPr lang="el-GR" sz="3600" b="1" dirty="0" smtClean="0"/>
              <a:t>ΑΠΟΤΕΛΕΣΜΑ ΙΑΤΡΙΚΗΣ ΑΞΙΟΛΟΓΗΣΗΣ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828393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Rounded Rectangle 5"/>
          <p:cNvSpPr/>
          <p:nvPr/>
        </p:nvSpPr>
        <p:spPr>
          <a:xfrm>
            <a:off x="154745" y="1533377"/>
            <a:ext cx="4867422" cy="3910819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 smtClean="0">
              <a:solidFill>
                <a:srgbClr val="00B050"/>
              </a:solidFill>
            </a:endParaRPr>
          </a:p>
          <a:p>
            <a:pPr algn="ctr"/>
            <a:r>
              <a:rPr lang="el-GR" sz="2400" b="1" dirty="0" smtClean="0">
                <a:solidFill>
                  <a:srgbClr val="00B050"/>
                </a:solidFill>
              </a:rPr>
              <a:t>ΜΗ ΥΠΟΠΤΟ ΚΡΟΥΣΜΑ</a:t>
            </a:r>
          </a:p>
          <a:p>
            <a:pPr algn="ctr"/>
            <a:endParaRPr lang="el-GR" sz="2400" dirty="0" smtClean="0">
              <a:solidFill>
                <a:srgbClr val="00B050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l-GR" b="1" dirty="0" smtClean="0">
                <a:solidFill>
                  <a:srgbClr val="00B050"/>
                </a:solidFill>
              </a:rPr>
              <a:t>Η μαθήτρια επιστρέφει αφού παρέλθουν τα συμπτώματα του προβλήματος υγείας της (οποιουδήποτε προβλήματος υγείας πέρα από </a:t>
            </a:r>
            <a:r>
              <a:rPr lang="en-US" b="1" dirty="0" smtClean="0">
                <a:solidFill>
                  <a:srgbClr val="00B050"/>
                </a:solidFill>
              </a:rPr>
              <a:t>COVID-19)</a:t>
            </a:r>
          </a:p>
          <a:p>
            <a:pPr marL="285750" indent="-285750" algn="ctr"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</a:rPr>
              <a:t>-</a:t>
            </a:r>
            <a:r>
              <a:rPr lang="el-GR" b="1" dirty="0" smtClean="0">
                <a:solidFill>
                  <a:srgbClr val="00B050"/>
                </a:solidFill>
              </a:rPr>
              <a:t>Προσκομίζει αποτέλεσμα αρνητικού </a:t>
            </a:r>
            <a:r>
              <a:rPr lang="en-US" b="1" dirty="0" smtClean="0">
                <a:solidFill>
                  <a:srgbClr val="00B050"/>
                </a:solidFill>
              </a:rPr>
              <a:t>Self Test (</a:t>
            </a:r>
            <a:r>
              <a:rPr lang="el-GR" b="1" dirty="0" smtClean="0">
                <a:solidFill>
                  <a:srgbClr val="00B050"/>
                </a:solidFill>
              </a:rPr>
              <a:t>ξεκινά πάλι η κανονική διαδικασία των 2 </a:t>
            </a:r>
            <a:r>
              <a:rPr lang="en-US" b="1" dirty="0" smtClean="0">
                <a:solidFill>
                  <a:srgbClr val="00B050"/>
                </a:solidFill>
              </a:rPr>
              <a:t>self test </a:t>
            </a:r>
            <a:r>
              <a:rPr lang="el-GR" b="1" dirty="0" smtClean="0">
                <a:solidFill>
                  <a:srgbClr val="00B050"/>
                </a:solidFill>
              </a:rPr>
              <a:t>εβδομαδιαία)</a:t>
            </a:r>
          </a:p>
          <a:p>
            <a:pPr marL="285750" indent="-285750" algn="ctr">
              <a:buFontTx/>
              <a:buChar char="-"/>
            </a:pPr>
            <a:endParaRPr lang="el-GR" b="1" dirty="0">
              <a:solidFill>
                <a:srgbClr val="00B050"/>
              </a:solidFill>
            </a:endParaRPr>
          </a:p>
          <a:p>
            <a:pPr marL="285750" indent="-285750" algn="ctr">
              <a:buFontTx/>
              <a:buChar char="-"/>
            </a:pPr>
            <a:endParaRPr lang="en-US" dirty="0" smtClean="0">
              <a:solidFill>
                <a:srgbClr val="00B050"/>
              </a:solidFill>
            </a:endParaRPr>
          </a:p>
          <a:p>
            <a:pPr algn="ctr"/>
            <a:endParaRPr lang="en-US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5176912" y="703385"/>
            <a:ext cx="6775937" cy="6049107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C00000"/>
                </a:solidFill>
              </a:rPr>
              <a:t>ΥΠΟΠΤΟ ΚΡΟΥΣΜΑ </a:t>
            </a:r>
          </a:p>
          <a:p>
            <a:pPr marL="285750" indent="-285750" algn="ctr">
              <a:buFontTx/>
              <a:buChar char="-"/>
            </a:pPr>
            <a:r>
              <a:rPr lang="en-US" u="sng" dirty="0" smtClean="0">
                <a:solidFill>
                  <a:srgbClr val="C00000"/>
                </a:solidFill>
              </a:rPr>
              <a:t>RAPID TEST </a:t>
            </a:r>
            <a:r>
              <a:rPr lang="el-GR" u="sng" dirty="0" smtClean="0">
                <a:solidFill>
                  <a:srgbClr val="C00000"/>
                </a:solidFill>
              </a:rPr>
              <a:t>ΑΡΝΗΤΙΚΟ</a:t>
            </a:r>
            <a:r>
              <a:rPr lang="el-GR" dirty="0" smtClean="0">
                <a:solidFill>
                  <a:srgbClr val="C00000"/>
                </a:solidFill>
              </a:rPr>
              <a:t>: επιστρέφει στο σχολείο προσκομίζοντας το αποτέλεσμα της εξέτασης, αφού παρέλθουν τα συμπτώματα του προβλήματος υγείας της (πέρα από </a:t>
            </a:r>
            <a:r>
              <a:rPr lang="en-US" dirty="0" smtClean="0">
                <a:solidFill>
                  <a:srgbClr val="C00000"/>
                </a:solidFill>
              </a:rPr>
              <a:t>COVID-19)</a:t>
            </a:r>
            <a:endParaRPr lang="el-GR" dirty="0" smtClean="0">
              <a:solidFill>
                <a:srgbClr val="C00000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l-GR" dirty="0" smtClean="0">
                <a:solidFill>
                  <a:srgbClr val="C00000"/>
                </a:solidFill>
              </a:rPr>
              <a:t>****************</a:t>
            </a:r>
          </a:p>
          <a:p>
            <a:pPr marL="285750" indent="-285750" algn="ctr">
              <a:buFontTx/>
              <a:buChar char="-"/>
            </a:pPr>
            <a:r>
              <a:rPr lang="en-US" u="sng" dirty="0" smtClean="0">
                <a:solidFill>
                  <a:srgbClr val="C00000"/>
                </a:solidFill>
              </a:rPr>
              <a:t>RAPID TEST </a:t>
            </a:r>
            <a:r>
              <a:rPr lang="el-GR" u="sng" dirty="0" smtClean="0">
                <a:solidFill>
                  <a:srgbClr val="C00000"/>
                </a:solidFill>
              </a:rPr>
              <a:t>ΘΕΤΙΚΟ</a:t>
            </a:r>
            <a:r>
              <a:rPr lang="el-GR" dirty="0" smtClean="0">
                <a:solidFill>
                  <a:srgbClr val="C00000"/>
                </a:solidFill>
              </a:rPr>
              <a:t>: Επιβεβαιωμένο κρούσμα </a:t>
            </a:r>
            <a:r>
              <a:rPr lang="en-US" dirty="0" smtClean="0">
                <a:solidFill>
                  <a:srgbClr val="C00000"/>
                </a:solidFill>
              </a:rPr>
              <a:t>COVID, </a:t>
            </a:r>
            <a:r>
              <a:rPr lang="el-GR" dirty="0" smtClean="0">
                <a:solidFill>
                  <a:srgbClr val="C00000"/>
                </a:solidFill>
              </a:rPr>
              <a:t>ακολουθούνται όσα ισχύουν σε τέτοια περίπτωση</a:t>
            </a:r>
          </a:p>
          <a:p>
            <a:pPr marL="285750" indent="-285750" algn="ctr">
              <a:buFontTx/>
              <a:buChar char="-"/>
            </a:pPr>
            <a:r>
              <a:rPr lang="el-GR" dirty="0" smtClean="0">
                <a:solidFill>
                  <a:srgbClr val="C00000"/>
                </a:solidFill>
              </a:rPr>
              <a:t>(βλ. Προηγούμενη διαφάνεια)</a:t>
            </a:r>
          </a:p>
          <a:p>
            <a:pPr marL="285750" indent="-285750" algn="ctr">
              <a:buFontTx/>
              <a:buChar char="-"/>
            </a:pPr>
            <a:r>
              <a:rPr lang="el-GR" dirty="0" smtClean="0">
                <a:solidFill>
                  <a:srgbClr val="C00000"/>
                </a:solidFill>
              </a:rPr>
              <a:t>Ο γονέας/κηδεμόνας ενημερώνει άμεσα το σχολείο (τίθεται το θέμα των στενών επαφών της μαθήτριας εντός σχολείου) </a:t>
            </a:r>
          </a:p>
          <a:p>
            <a:pPr marL="285750" indent="-285750" algn="ctr">
              <a:buFontTx/>
              <a:buChar char="-"/>
            </a:pPr>
            <a:r>
              <a:rPr lang="el-GR" dirty="0" smtClean="0">
                <a:solidFill>
                  <a:srgbClr val="C00000"/>
                </a:solidFill>
              </a:rPr>
              <a:t>Παραμένει σε κατ’ οίκον απομόνωση για τουλάχιστον 10 ημέρες (αποχή και από όλες τις εξωσχολικές δραστηριότητες)</a:t>
            </a:r>
          </a:p>
          <a:p>
            <a:pPr marL="285750" indent="-285750" algn="ctr">
              <a:buFontTx/>
              <a:buChar char="-"/>
            </a:pPr>
            <a:r>
              <a:rPr lang="el-GR" dirty="0" smtClean="0">
                <a:solidFill>
                  <a:srgbClr val="C00000"/>
                </a:solidFill>
              </a:rPr>
              <a:t>Επιστρέφει στο σχολείο αφού περάσουν τουλάχιστον 10 μέρες από την έναρξη τυχόν συμπτωμάτων και 3  24ωρα από την πλήρη υποχώρηση του πυρετού (χωρίς λήψη αντιπυρετικών).</a:t>
            </a:r>
          </a:p>
          <a:p>
            <a:pPr marL="285750" indent="-285750" algn="ctr">
              <a:buFontTx/>
              <a:buChar char="-"/>
            </a:pPr>
            <a:r>
              <a:rPr lang="el-GR" dirty="0" smtClean="0">
                <a:solidFill>
                  <a:srgbClr val="C00000"/>
                </a:solidFill>
              </a:rPr>
              <a:t>Δεν είναι απαραίτητη η προσκόμιση ιατρικής βεβαίωσης</a:t>
            </a:r>
          </a:p>
          <a:p>
            <a:pPr marL="285750" indent="-285750" algn="ctr">
              <a:buFontTx/>
              <a:buChar char="-"/>
            </a:pPr>
            <a:r>
              <a:rPr lang="el-GR" dirty="0" smtClean="0">
                <a:solidFill>
                  <a:srgbClr val="C00000"/>
                </a:solidFill>
              </a:rPr>
              <a:t>Δεν απαιτείται η διενέργεια νέου τεστ.</a:t>
            </a:r>
          </a:p>
          <a:p>
            <a:pPr marL="285750" indent="-285750" algn="ctr">
              <a:buFontTx/>
              <a:buChar char="-"/>
            </a:pPr>
            <a:endParaRPr lang="en-US" dirty="0" smtClean="0">
              <a:solidFill>
                <a:srgbClr val="C00000"/>
              </a:solidFill>
            </a:endParaRPr>
          </a:p>
          <a:p>
            <a:pPr marL="285750" indent="-285750" algn="ctr">
              <a:buFontTx/>
              <a:buChar char="-"/>
            </a:pP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44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7000" b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      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8381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                                                                                 Εντός σχολείου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-683143" y="1363960"/>
            <a:ext cx="9281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       ΣΤΕΝΕΣ   ΕΠΑΦΕΣ</a:t>
            </a:r>
            <a:endParaRPr lang="el-G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919088" y="4051496"/>
            <a:ext cx="10714893" cy="2194560"/>
          </a:xfrm>
          <a:prstGeom prst="flowChartPunchedTap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Αν εμφανιστεί επιβεβαιωμένο κρούσμα στο σχολείο, ορισμένες ομάδες μαθητριών θα χαρακτηριστούν </a:t>
            </a:r>
            <a:r>
              <a:rPr lang="el-GR" sz="2400" b="1" dirty="0" smtClean="0">
                <a:solidFill>
                  <a:schemeClr val="tx1"/>
                </a:solidFill>
              </a:rPr>
              <a:t>στενές επαφές</a:t>
            </a:r>
            <a:r>
              <a:rPr lang="el-GR" sz="2400" dirty="0" smtClean="0">
                <a:solidFill>
                  <a:schemeClr val="tx1"/>
                </a:solidFill>
              </a:rPr>
              <a:t> ή </a:t>
            </a:r>
            <a:r>
              <a:rPr lang="el-GR" sz="2400" b="1" dirty="0" smtClean="0">
                <a:solidFill>
                  <a:schemeClr val="tx1"/>
                </a:solidFill>
              </a:rPr>
              <a:t>κοντινές θέσεις </a:t>
            </a:r>
            <a:r>
              <a:rPr lang="el-GR" sz="2400" dirty="0" smtClean="0">
                <a:solidFill>
                  <a:schemeClr val="tx1"/>
                </a:solidFill>
              </a:rPr>
              <a:t>με τη μαθήτρια που νόσησε.</a:t>
            </a:r>
            <a:r>
              <a:rPr lang="el-GR" sz="2400" dirty="0" smtClean="0"/>
              <a:t> </a:t>
            </a:r>
          </a:p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Θα ενημερωθείτε άμεσα από το σχολείο σε μία τέτοια περίπτωση.</a:t>
            </a:r>
            <a:endParaRPr lang="el-G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2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986</Words>
  <Application>Microsoft Office PowerPoint</Application>
  <PresentationFormat>Ευρεία οθόνη</PresentationFormat>
  <Paragraphs>197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        COVID-19 και λειτουργία σχολείου:  ενημέρωση γονέων/κηδεμόνων</vt:lpstr>
      <vt:lpstr>Παρουσίαση του PowerPoint</vt:lpstr>
      <vt:lpstr>  Διευκρινίσεις...... </vt:lpstr>
      <vt:lpstr>                     ΑΠΑΓΟΡΕΥΣΗ ΕΙΣΟΔΟΥ                                       ΜΑΘΗΤΡΙΑΣ ΣΤΗΝ ΤΑΞΗ</vt:lpstr>
      <vt:lpstr>                  ΘΕΤΙΚΟ AΠΟΤΕΛΕΣΜΑ                             SELF TEST                       (Α)</vt:lpstr>
      <vt:lpstr>   Συνέχεια.......                                                       (Β) </vt:lpstr>
      <vt:lpstr>  </vt:lpstr>
      <vt:lpstr>        ΑΠΟΤΕΛΕΣΜΑ ΙΑΤΡΙΚΗΣ ΑΞΙΟΛΟΓΗΣΗΣ</vt:lpstr>
      <vt:lpstr>                          </vt:lpstr>
      <vt:lpstr>             τι ισχύει για τις στενές επαφές</vt:lpstr>
      <vt:lpstr>     Σχετικά με τα Rapid test……</vt:lpstr>
      <vt:lpstr>Μία ειδική κατηγορία....... </vt:lpstr>
      <vt:lpstr>                                          Διαγνωστικοί έλεγχοι                         - 1   εβδομάδα  -           (καμία διαφορά για την &lt;&lt;πράσινη κατηγορία&gt;&gt;)</vt:lpstr>
      <vt:lpstr>    </vt:lpstr>
      <vt:lpstr>Τι ισχύει.......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narfanakos@hotmail.gr</cp:lastModifiedBy>
  <cp:revision>111</cp:revision>
  <dcterms:created xsi:type="dcterms:W3CDTF">2021-09-16T17:19:49Z</dcterms:created>
  <dcterms:modified xsi:type="dcterms:W3CDTF">2021-09-21T22:42:48Z</dcterms:modified>
</cp:coreProperties>
</file>